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2"/>
    <p:sldId id="260" r:id="rId3"/>
    <p:sldId id="261" r:id="rId4"/>
  </p:sldIdLst>
  <p:sldSz cx="9144000" cy="6858000" type="screen4x3"/>
  <p:notesSz cx="6858000" cy="9144000"/>
  <p:custDataLst>
    <p:tags r:id="rId7"/>
  </p:custDataLst>
  <p:defaultTextStyle>
    <a:defPPr>
      <a:defRPr lang="nb-NO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6578"/>
    <a:srgbClr val="E2E0CC"/>
    <a:srgbClr val="0A0D11"/>
    <a:srgbClr val="486B7F"/>
    <a:srgbClr val="436D88"/>
    <a:srgbClr val="68768B"/>
    <a:srgbClr val="EBEADD"/>
    <a:srgbClr val="D5D4D8"/>
    <a:srgbClr val="9E5458"/>
    <a:srgbClr val="D98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21787" autoAdjust="0"/>
    <p:restoredTop sz="93351" autoAdjust="0"/>
  </p:normalViewPr>
  <p:slideViewPr>
    <p:cSldViewPr>
      <p:cViewPr varScale="1">
        <p:scale>
          <a:sx n="115" d="100"/>
          <a:sy n="115" d="100"/>
        </p:scale>
        <p:origin x="1380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6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2400" y="86868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Georgia" pitchFamily="-128" charset="0"/>
              </a:defRPr>
            </a:lvl1pPr>
          </a:lstStyle>
          <a:p>
            <a:r>
              <a:rPr lang="nb-NO" altLang="nb-NO"/>
              <a:t>Norges speiderforbund</a:t>
            </a:r>
            <a:endParaRPr lang="nb-NO" altLang="nb-NO">
              <a:latin typeface="Arial" charset="0"/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Georgia" pitchFamily="-128" charset="0"/>
              </a:defRPr>
            </a:lvl1pPr>
          </a:lstStyle>
          <a:p>
            <a:fld id="{E6C0A662-4A18-4E72-BC09-4F247C1EB68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48438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latin typeface="Georgia" pitchFamily="-128" charset="0"/>
              </a:defRPr>
            </a:lvl1pPr>
          </a:lstStyle>
          <a:p>
            <a:r>
              <a:rPr lang="nb-NO" altLang="nb-NO"/>
              <a:t>Norges speiderforbund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Georgia" pitchFamily="-128" charset="0"/>
              </a:defRPr>
            </a:lvl1pPr>
          </a:lstStyle>
          <a:p>
            <a:endParaRPr lang="nb-NO" altLang="nb-NO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 b="0">
                <a:latin typeface="Georgia" pitchFamily="-128" charset="0"/>
              </a:defRPr>
            </a:lvl1pPr>
          </a:lstStyle>
          <a:p>
            <a:r>
              <a:rPr lang="nb-NO" altLang="nb-NO"/>
              <a:t>Norges speiderforbund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Georgia" pitchFamily="-128" charset="0"/>
              </a:defRPr>
            </a:lvl1pPr>
          </a:lstStyle>
          <a:p>
            <a:fld id="{712C6B31-179C-4284-B780-8450341AEC9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3368998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nb-NO" altLang="nb-NO"/>
              <a:t>Norges speiderforbund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nb-NO" altLang="nb-NO"/>
              <a:t>Norges speiderforbund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A38B2F-4927-49E9-8154-B5481AD1CD76}" type="slidenum">
              <a:rPr lang="nb-NO" altLang="nb-NO"/>
              <a:pPr/>
              <a:t>1</a:t>
            </a:fld>
            <a:endParaRPr lang="nb-NO" altLang="nb-NO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74458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0" t="-278" r="11336" b="2044"/>
          <a:stretch/>
        </p:blipFill>
        <p:spPr>
          <a:xfrm>
            <a:off x="-36512" y="-27384"/>
            <a:ext cx="9217024" cy="6912768"/>
          </a:xfrm>
          <a:prstGeom prst="rect">
            <a:avLst/>
          </a:prstGeom>
        </p:spPr>
      </p:pic>
      <p:pic>
        <p:nvPicPr>
          <p:cNvPr id="29767" name="Picture 71" descr="kloverlilj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725" y="145304"/>
            <a:ext cx="809625" cy="90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0468" y="5805264"/>
            <a:ext cx="7886700" cy="72008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TekstSylinder 2"/>
          <p:cNvSpPr txBox="1"/>
          <p:nvPr userDrawn="1"/>
        </p:nvSpPr>
        <p:spPr>
          <a:xfrm>
            <a:off x="179512" y="14427"/>
            <a:ext cx="31683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b-NO" sz="1000" dirty="0">
                <a:solidFill>
                  <a:schemeClr val="bg1"/>
                </a:solidFill>
              </a:rPr>
              <a:t>Foto: Kjetil Jøssang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2515382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25790725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2057400"/>
            <a:ext cx="3733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3733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16514098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629178016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02337103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30760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30362910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8393070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-1"/>
            <a:ext cx="9144000" cy="6367859"/>
          </a:xfrm>
          <a:prstGeom prst="rect">
            <a:avLst/>
          </a:prstGeom>
          <a:solidFill>
            <a:srgbClr val="596578"/>
          </a:solidFill>
          <a:ln>
            <a:noFill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2422525" y="5105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9E8DB"/>
                </a:solidFill>
              </a14:hiddenFill>
            </a:ext>
            <a:ext uri="{91240B29-F687-4F45-9708-019B960494DF}">
              <a14:hiddenLine xmlns:a14="http://schemas.microsoft.com/office/drawing/2010/main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b-NO" altLang="nb-NO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057400"/>
            <a:ext cx="7620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/>
              <a:t>Klikk for å redigere tekststiler i malen</a:t>
            </a:r>
          </a:p>
          <a:p>
            <a:pPr lvl="1"/>
            <a:r>
              <a:rPr lang="nb-NO" altLang="nb-NO" dirty="0"/>
              <a:t>Andre nivå</a:t>
            </a:r>
          </a:p>
          <a:p>
            <a:pPr lvl="2"/>
            <a:r>
              <a:rPr lang="nb-NO" altLang="nb-NO" dirty="0"/>
              <a:t>Tredje nivå</a:t>
            </a:r>
          </a:p>
          <a:p>
            <a:pPr lvl="3"/>
            <a:r>
              <a:rPr lang="nb-NO" altLang="nb-NO" dirty="0"/>
              <a:t>Fjerde nivå</a:t>
            </a:r>
          </a:p>
          <a:p>
            <a:pPr lvl="4"/>
            <a:r>
              <a:rPr lang="nb-NO" altLang="nb-NO" dirty="0"/>
              <a:t>Femte nivå</a:t>
            </a: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-795" y="6454775"/>
            <a:ext cx="2895601" cy="403225"/>
          </a:xfrm>
          <a:prstGeom prst="rect">
            <a:avLst/>
          </a:prstGeom>
          <a:solidFill>
            <a:srgbClr val="596578"/>
          </a:solidFill>
          <a:ln>
            <a:noFill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1061" name="Picture 37" descr="Norgesspeiderforbund_negativ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5" y="6397624"/>
            <a:ext cx="2817813" cy="51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2971800" y="6454775"/>
            <a:ext cx="6172200" cy="403225"/>
          </a:xfrm>
          <a:prstGeom prst="rect">
            <a:avLst/>
          </a:prstGeom>
          <a:solidFill>
            <a:srgbClr val="596578"/>
          </a:solidFill>
          <a:ln>
            <a:noFill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063" name="Text Box 39"/>
          <p:cNvSpPr txBox="1">
            <a:spLocks noChangeArrowheads="1"/>
          </p:cNvSpPr>
          <p:nvPr/>
        </p:nvSpPr>
        <p:spPr bwMode="auto">
          <a:xfrm>
            <a:off x="8305800" y="6488509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9E8DB"/>
                </a:solidFill>
              </a14:hiddenFill>
            </a:ext>
            <a:ext uri="{91240B29-F687-4F45-9708-019B960494DF}">
              <a14:hiddenLine xmlns:a14="http://schemas.microsoft.com/office/drawing/2010/main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fld id="{6CF33267-9298-4FB4-9EDD-227A9EB23E63}" type="slidenum">
              <a:rPr lang="nb-NO" altLang="nb-NO" sz="2000">
                <a:solidFill>
                  <a:schemeClr val="bg1"/>
                </a:solidFill>
                <a:latin typeface="Georgia" pitchFamily="-128" charset="0"/>
              </a:rPr>
              <a:pPr>
                <a:spcBef>
                  <a:spcPct val="50000"/>
                </a:spcBef>
              </a:pPr>
              <a:t>‹#›</a:t>
            </a:fld>
            <a:endParaRPr lang="nb-NO" altLang="nb-NO" sz="2000" dirty="0">
              <a:solidFill>
                <a:schemeClr val="bg1"/>
              </a:solidFill>
              <a:latin typeface="Georgia" pitchFamily="-128" charset="0"/>
            </a:endParaRP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-1179512"/>
            <a:ext cx="7272808" cy="102910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-128" charset="0"/>
          <a:ea typeface="ＭＳ Ｐゴシック" pitchFamily="-12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-128" charset="0"/>
          <a:ea typeface="ＭＳ Ｐゴシック" pitchFamily="-12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-128" charset="0"/>
          <a:ea typeface="ＭＳ Ｐゴシック" pitchFamily="-12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-128" charset="0"/>
          <a:ea typeface="ＭＳ Ｐゴシック" pitchFamily="-1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-128" charset="0"/>
          <a:ea typeface="ＭＳ Ｐゴシック" pitchFamily="-1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-128" charset="0"/>
          <a:ea typeface="ＭＳ Ｐゴシック" pitchFamily="-1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-128" charset="0"/>
          <a:ea typeface="ＭＳ Ｐゴシック" pitchFamily="-1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-128" charset="0"/>
          <a:ea typeface="ＭＳ Ｐゴシック" pitchFamily="-128" charset="-128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accent1"/>
        </a:buClr>
        <a:buFont typeface="Arial" charset="0"/>
        <a:buChar char="&gt;"/>
        <a:defRPr sz="24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14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14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3861048"/>
            <a:ext cx="6248400" cy="1143000"/>
          </a:xfrm>
          <a:prstGeom prst="rect">
            <a:avLst/>
          </a:prstGeom>
        </p:spPr>
        <p:txBody>
          <a:bodyPr/>
          <a:lstStyle/>
          <a:p>
            <a:r>
              <a:rPr lang="nb-NO" sz="4400" dirty="0"/>
              <a:t>Mastra Sjøspeidergruppe</a:t>
            </a:r>
            <a:br>
              <a:rPr lang="nb-NO" b="0" dirty="0"/>
            </a:br>
            <a:r>
              <a:rPr lang="nb-NO" b="0" dirty="0"/>
              <a:t>LANGTIDSMÅL 2020-2025</a:t>
            </a:r>
            <a:br>
              <a:rPr lang="nb-NO" b="0" dirty="0"/>
            </a:br>
            <a:r>
              <a:rPr lang="nb-NO" b="0" dirty="0"/>
              <a:t>ARBEIDSPLAN 2021-2022</a:t>
            </a:r>
            <a:endParaRPr lang="nb-NO" altLang="nb-NO" dirty="0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2605088" y="17827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9E8DB"/>
                </a:solidFill>
              </a14:hiddenFill>
            </a:ext>
            <a:ext uri="{91240B29-F687-4F45-9708-019B960494DF}">
              <a14:hiddenLine xmlns:a14="http://schemas.microsoft.com/office/drawing/2010/main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b-NO" altLang="nb-NO"/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5097463" y="63103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9E8DB"/>
                </a:solidFill>
              </a14:hiddenFill>
            </a:ext>
            <a:ext uri="{91240B29-F687-4F45-9708-019B960494DF}">
              <a14:hiddenLine xmlns:a14="http://schemas.microsoft.com/office/drawing/2010/main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4279894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966A68-A27E-4789-B7C8-D98A104F1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nb-NO" dirty="0"/>
              <a:t>LANGTIDSMÅL 2020–2025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AA50AF3-EC0E-4E7F-809F-61F18A7E0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196752"/>
            <a:ext cx="7620000" cy="4608512"/>
          </a:xfrm>
        </p:spPr>
        <p:txBody>
          <a:bodyPr/>
          <a:lstStyle/>
          <a:p>
            <a:r>
              <a:rPr lang="nb-NO" sz="1600" dirty="0"/>
              <a:t>Alle ledere/patruljeførere (Tropp) er kjent med og bruker treningsprogrammet &amp; speidermetoden aktivt.</a:t>
            </a:r>
          </a:p>
          <a:p>
            <a:r>
              <a:rPr lang="nb-NO" sz="1600" dirty="0"/>
              <a:t>Alle medlemmer har grunnleggende kompetanse innen det enkle friluftslivet, trygghet ved sjøen og ferdigheter i båt. </a:t>
            </a:r>
          </a:p>
          <a:p>
            <a:r>
              <a:rPr lang="nb-NO" sz="1600" dirty="0"/>
              <a:t>Alle patruljene deltar jevnlig i egenstyrte patruljeaktiviteter, -møter og -turer. </a:t>
            </a:r>
            <a:r>
              <a:rPr lang="nb-NO" sz="1600" i="1" dirty="0"/>
              <a:t>Drar jevnlig på haik.</a:t>
            </a:r>
          </a:p>
          <a:p>
            <a:r>
              <a:rPr lang="nb-NO" sz="1600" dirty="0"/>
              <a:t>Alle medlemmer gjør sitt beste for at alle skal føle seg trygge, inkludert og verdsatt i speideren – </a:t>
            </a:r>
            <a:r>
              <a:rPr lang="nb-NO" sz="1600" i="1" dirty="0"/>
              <a:t>følge en god venn prinsippene som ble vedtatt i 2020</a:t>
            </a:r>
            <a:r>
              <a:rPr lang="nb-NO" sz="1600" dirty="0"/>
              <a:t>. </a:t>
            </a:r>
          </a:p>
          <a:p>
            <a:r>
              <a:rPr lang="nb-NO" sz="1600" dirty="0"/>
              <a:t>Flere barn og unge begynner i speideren, og flere av speiderne fortsetter i/går over til neste enhet. Gjøre Mastra Sjøspeidergruppe attraktiv for ungdomsskole elever.</a:t>
            </a:r>
          </a:p>
          <a:p>
            <a:r>
              <a:rPr lang="nb-NO" sz="1600" dirty="0"/>
              <a:t>Jobbe for å få til en leir utenlands &amp; delta på sjøspeiderleir</a:t>
            </a:r>
          </a:p>
          <a:p>
            <a:r>
              <a:rPr lang="nb-NO" sz="1600" dirty="0"/>
              <a:t>Legge til rette for mer involvering fra foreldre for å få til bedre speiderarbeid; dugnad, speideraktiviteter og hjelp ved sjøaktiviteter.</a:t>
            </a:r>
          </a:p>
        </p:txBody>
      </p:sp>
    </p:spTree>
    <p:extLst>
      <p:ext uri="{BB962C8B-B14F-4D97-AF65-F5344CB8AC3E}">
        <p14:creationId xmlns:p14="http://schemas.microsoft.com/office/powerpoint/2010/main" val="105248131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49FEE-956E-4F68-81D1-41C6CCC87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ARBEIDSPLAN 2021-2022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9E69F-13DA-4026-BC8D-6089E310F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908720"/>
            <a:ext cx="7620000" cy="4392488"/>
          </a:xfrm>
        </p:spPr>
        <p:txBody>
          <a:bodyPr/>
          <a:lstStyle/>
          <a:p>
            <a:r>
              <a:rPr lang="nb-NO" sz="1600" dirty="0"/>
              <a:t>Skolere ledere; gjennomføre brattkort kurs på ledere, gjennomføre internkurs i båtaktiviteter / Båtførerprøven / seiling / Livredning i vann og andre relevante temaer. Gjennomføre lederkurs i treningsprogrammet på ledere som er «fast» med på møtene.</a:t>
            </a:r>
          </a:p>
          <a:p>
            <a:r>
              <a:rPr lang="nb-NO" sz="1600" dirty="0"/>
              <a:t>Innarbeide patrulje systemet i Mastra. Gjennomføre patruljefører kurs i Tropp for nye Peff / Ass. </a:t>
            </a:r>
          </a:p>
          <a:p>
            <a:r>
              <a:rPr lang="nb-NO" sz="1600" dirty="0"/>
              <a:t>Etterstrebe om å gi tilbud om en sommerleir hvert år for speidere.</a:t>
            </a:r>
          </a:p>
          <a:p>
            <a:r>
              <a:rPr lang="nb-NO" sz="1600" dirty="0"/>
              <a:t>Etablere et års hjul for alle enheter – som sikrer progresjon og stabilitet, med forankring mot det maritime.</a:t>
            </a:r>
          </a:p>
          <a:p>
            <a:r>
              <a:rPr lang="nb-NO" sz="1600" dirty="0"/>
              <a:t>Etablere trådløst internett i speiderkjelleren for bedre speiderarbeid. </a:t>
            </a:r>
          </a:p>
          <a:p>
            <a:r>
              <a:rPr lang="nb-NO" sz="1600" dirty="0"/>
              <a:t>Skaffe oss patrulje seilbåt til Vandrer Troppen</a:t>
            </a:r>
          </a:p>
          <a:p>
            <a:r>
              <a:rPr lang="nb-NO" sz="1600" dirty="0"/>
              <a:t>Opprette og lage en aktiv førerpatrulje for Tropp (Stifinner og Vandrer).</a:t>
            </a:r>
          </a:p>
          <a:p>
            <a:r>
              <a:rPr lang="nb-NO" sz="1600" dirty="0"/>
              <a:t>Lage en plan for uteområdet – </a:t>
            </a:r>
            <a:r>
              <a:rPr lang="nb-NO" sz="1600" i="1" dirty="0"/>
              <a:t>hvordan ønsker vi å ha det?</a:t>
            </a:r>
          </a:p>
          <a:p>
            <a:r>
              <a:rPr lang="nb-NO" sz="1600" dirty="0"/>
              <a:t>Aktiv deltagelse i stiftelsen Restauration.  </a:t>
            </a:r>
          </a:p>
        </p:txBody>
      </p:sp>
    </p:spTree>
    <p:extLst>
      <p:ext uri="{BB962C8B-B14F-4D97-AF65-F5344CB8AC3E}">
        <p14:creationId xmlns:p14="http://schemas.microsoft.com/office/powerpoint/2010/main" val="4160457736"/>
      </p:ext>
    </p:ext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URRENTXMLFILE" val="C:\Users\bendik.fjeldstad\Documents\PowerCom\Presentasjon6.xml"/>
  <p:tag name="XMLFILE" val="C:\Users\bendik.fjeldstad\Documents\PowerCom\Presentasjon6.xml"/>
  <p:tag name="PPTXFILE" val="C:\Users\bendik.fjeldstad\Documents\PowerCom\Presentasjon6"/>
  <p:tag name="PRLFILE" val="C:\Users\bendik.fjeldstad\Documents\PowerCom\Roster\Presentasjon1_Q_2.prl"/>
  <p:tag name="CUMFILE" val="C:\Users\bendik.fjeldstad\Documents\PowerCom\Presentasjon6.cul"/>
</p:tagLst>
</file>

<file path=ppt/theme/theme1.xml><?xml version="1.0" encoding="utf-8"?>
<a:theme xmlns:a="http://schemas.openxmlformats.org/drawingml/2006/main" name="mal til speiderere alene på tur">
  <a:themeElements>
    <a:clrScheme name="Office-tema 13">
      <a:dk1>
        <a:srgbClr val="000000"/>
      </a:dk1>
      <a:lt1>
        <a:srgbClr val="FFFFFF"/>
      </a:lt1>
      <a:dk2>
        <a:srgbClr val="85C241"/>
      </a:dk2>
      <a:lt2>
        <a:srgbClr val="808080"/>
      </a:lt2>
      <a:accent1>
        <a:srgbClr val="D98545"/>
      </a:accent1>
      <a:accent2>
        <a:srgbClr val="68768B"/>
      </a:accent2>
      <a:accent3>
        <a:srgbClr val="FFFFFF"/>
      </a:accent3>
      <a:accent4>
        <a:srgbClr val="000000"/>
      </a:accent4>
      <a:accent5>
        <a:srgbClr val="E9C2B0"/>
      </a:accent5>
      <a:accent6>
        <a:srgbClr val="5E6A7D"/>
      </a:accent6>
      <a:hlink>
        <a:srgbClr val="9E5458"/>
      </a:hlink>
      <a:folHlink>
        <a:srgbClr val="85C241"/>
      </a:folHlink>
    </a:clrScheme>
    <a:fontScheme name="Office-tema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9E8DB"/>
        </a:solidFill>
        <a:ln w="19050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9E8DB"/>
        </a:solidFill>
        <a:ln w="19050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3">
        <a:dk1>
          <a:srgbClr val="000000"/>
        </a:dk1>
        <a:lt1>
          <a:srgbClr val="FFFFFF"/>
        </a:lt1>
        <a:dk2>
          <a:srgbClr val="85C241"/>
        </a:dk2>
        <a:lt2>
          <a:srgbClr val="808080"/>
        </a:lt2>
        <a:accent1>
          <a:srgbClr val="D98545"/>
        </a:accent1>
        <a:accent2>
          <a:srgbClr val="68768B"/>
        </a:accent2>
        <a:accent3>
          <a:srgbClr val="FFFFFF"/>
        </a:accent3>
        <a:accent4>
          <a:srgbClr val="000000"/>
        </a:accent4>
        <a:accent5>
          <a:srgbClr val="E9C2B0"/>
        </a:accent5>
        <a:accent6>
          <a:srgbClr val="5E6A7D"/>
        </a:accent6>
        <a:hlink>
          <a:srgbClr val="9E5458"/>
        </a:hlink>
        <a:folHlink>
          <a:srgbClr val="85C2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sjon9" id="{FF124882-D8D1-404A-92CF-EB83CB4F0C43}" vid="{A17E84C8-A4EB-472C-BF46-033C33BDD79E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Norges speiderforbund mal1</Template>
  <TotalTime>205</TotalTime>
  <Words>304</Words>
  <Application>Microsoft Office PowerPoint</Application>
  <PresentationFormat>Skjermfremvisning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Georgia</vt:lpstr>
      <vt:lpstr>mal til speiderere alene på tur</vt:lpstr>
      <vt:lpstr>Mastra Sjøspeidergruppe LANGTIDSMÅL 2020-2025 ARBEIDSPLAN 2021-2022</vt:lpstr>
      <vt:lpstr>LANGTIDSMÅL 2020–2025</vt:lpstr>
      <vt:lpstr>ARBEIDSPLAN 2021-2022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Bendik Fjeldstad</dc:creator>
  <cp:lastModifiedBy>Tore Vareberg</cp:lastModifiedBy>
  <cp:revision>30</cp:revision>
  <dcterms:created xsi:type="dcterms:W3CDTF">2017-09-22T12:01:35Z</dcterms:created>
  <dcterms:modified xsi:type="dcterms:W3CDTF">2021-03-05T09:16:17Z</dcterms:modified>
</cp:coreProperties>
</file>